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1" r:id="rId7"/>
    <p:sldId id="274" r:id="rId8"/>
    <p:sldId id="275" r:id="rId9"/>
    <p:sldId id="276" r:id="rId10"/>
    <p:sldId id="259" r:id="rId11"/>
    <p:sldId id="278" r:id="rId12"/>
    <p:sldId id="279" r:id="rId13"/>
    <p:sldId id="277" r:id="rId14"/>
    <p:sldId id="280" r:id="rId15"/>
    <p:sldId id="281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E10E3-468A-4317-80A3-CEE725F16867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A3C5E-7B9A-40C1-9B85-2C373F1FD0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18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6383045" y="248575"/>
            <a:ext cx="2132305" cy="91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-9427" y="4152900"/>
            <a:ext cx="9153427" cy="18621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152900"/>
            <a:ext cx="7886700" cy="1862196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fi-FI" dirty="0"/>
              <a:t>Esityksen otsikko</a:t>
            </a:r>
            <a:endParaRPr lang="en-US" dirty="0"/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239A-73B2-4381-BF17-CFEE71678D1A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533"/>
            <a:ext cx="9144000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2652-AB4E-4FE2-BAE1-D087279236FA}" type="datetime1">
              <a:rPr lang="fi-FI" smtClean="0"/>
              <a:t>26.10.2018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628651" y="1628774"/>
            <a:ext cx="7886700" cy="4295775"/>
          </a:xfrm>
        </p:spPr>
        <p:txBody>
          <a:bodyPr anchor="ctr"/>
          <a:lstStyle>
            <a:lvl1pPr marL="342900" indent="-342900" algn="ctr">
              <a:buFont typeface="Arial" panose="020B0604020202020204" pitchFamily="34" charset="0"/>
              <a:buChar char="•"/>
              <a:defRPr baseline="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92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67" y="84664"/>
            <a:ext cx="3945464" cy="3899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805103"/>
            <a:ext cx="7886700" cy="1843221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Teksti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7523-C144-4DE6-865F-4D05197FE216}" type="datetime1">
              <a:rPr lang="fi-FI" smtClean="0"/>
              <a:t>26.10.2018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72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5414" y="1830325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B2AA54D-9475-479D-9D6A-AC8FFAF229FB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1508" y="3265933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D3951D61-AF65-478B-9FDA-4B1736274A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08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1EEB2-AD3F-4729-B52E-901AC1D9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15EFE9-EC4F-40C6-9B10-7A229366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E48F-E099-40D0-976D-F505FFF09ECD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014231-2398-410B-978B-7B1BB840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BE9369-30DA-42E0-98EE-63554DE2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9809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 i="0" baseline="0"/>
            </a:lvl1pPr>
          </a:lstStyle>
          <a:p>
            <a:pPr lvl="0"/>
            <a:r>
              <a:rPr lang="fi-FI" dirty="0"/>
              <a:t>Leipätekstin fontti on Arial, fonttikoko 20. Leipätekstiä ei kannata laittaa liikaa yhdelle sivulle, vaan mieluummin lisätä sivuja esitykseen. Lisää mallin mukaisia uusi dioja Uusi dia -valikon kautta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3016-FEA0-4258-B470-2CA39A8DB0FC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12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2363499"/>
            <a:ext cx="4686301" cy="38134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Teksti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D2F4-9BA7-4A2E-B08D-E36EA9C27CC1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5505450" y="2363788"/>
            <a:ext cx="3009900" cy="38131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764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palsta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363499"/>
            <a:ext cx="3780000" cy="381346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Teksti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B5A76-4F9D-49F0-9ED9-2B490E0A7D9D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5350" y="2364798"/>
            <a:ext cx="3780000" cy="38134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095625"/>
            <a:ext cx="3780000" cy="30813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Teksti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F9D5-059A-427E-8372-BE61970D9378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5350" y="3095624"/>
            <a:ext cx="3780000" cy="3082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Teksti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8650" y="2364798"/>
            <a:ext cx="3780000" cy="551439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35350" y="2364797"/>
            <a:ext cx="3780000" cy="551439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6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E81-2D01-4A18-8567-71DDFAF6D714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49" y="2363498"/>
            <a:ext cx="7886701" cy="375155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fi-FI" dirty="0"/>
              <a:t>Lisää kaavio napsauttamalla kuvaketta. Käytä teeman värejä myös taulukoissa ja graafisissa esityksissä.</a:t>
            </a:r>
          </a:p>
        </p:txBody>
      </p:sp>
    </p:spTree>
    <p:extLst>
      <p:ext uri="{BB962C8B-B14F-4D97-AF65-F5344CB8AC3E}">
        <p14:creationId xmlns:p14="http://schemas.microsoft.com/office/powerpoint/2010/main" val="29556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219200"/>
            <a:ext cx="9144000" cy="8620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Sivun 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FB31-D3FC-4392-A6FE-63BE2DE333DA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aulukon paikkamerkki 7"/>
          <p:cNvSpPr>
            <a:spLocks noGrp="1"/>
          </p:cNvSpPr>
          <p:nvPr>
            <p:ph type="tbl" sz="quarter" idx="13" hasCustomPrompt="1"/>
          </p:nvPr>
        </p:nvSpPr>
        <p:spPr>
          <a:xfrm>
            <a:off x="628650" y="2362200"/>
            <a:ext cx="7886700" cy="37338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fi-FI" dirty="0"/>
              <a:t>Lisää taulukko napsauttamalla kuvaketta. Käytä teeman värejä myös taulukoissa ja graafisissa esityksissä. </a:t>
            </a:r>
          </a:p>
        </p:txBody>
      </p:sp>
    </p:spTree>
    <p:extLst>
      <p:ext uri="{BB962C8B-B14F-4D97-AF65-F5344CB8AC3E}">
        <p14:creationId xmlns:p14="http://schemas.microsoft.com/office/powerpoint/2010/main" val="338988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43" y="84664"/>
            <a:ext cx="3062288" cy="3026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84701"/>
            <a:ext cx="7886700" cy="266362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Nostoteksti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5C0A-DBEB-4072-86E7-209C4A0663D9}" type="datetime1">
              <a:rPr lang="fi-FI" smtClean="0"/>
              <a:t>26.10.2018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14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9200"/>
            <a:ext cx="7886700" cy="86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3499"/>
            <a:ext cx="7886700" cy="38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7E4E48F-E099-40D0-976D-F505FFF09ECD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08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8038B0-62EC-4D41-B2D9-74D79F774FC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7" y="307699"/>
            <a:ext cx="2647125" cy="702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97" y="588610"/>
            <a:ext cx="430253" cy="36918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35" y="327206"/>
            <a:ext cx="430253" cy="36918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01" y="6356351"/>
            <a:ext cx="860944" cy="4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2" r:id="rId3"/>
    <p:sldLayoutId id="2147483677" r:id="rId4"/>
    <p:sldLayoutId id="2147483672" r:id="rId5"/>
    <p:sldLayoutId id="2147483674" r:id="rId6"/>
    <p:sldLayoutId id="2147483675" r:id="rId7"/>
    <p:sldLayoutId id="2147483676" r:id="rId8"/>
    <p:sldLayoutId id="2147483666" r:id="rId9"/>
    <p:sldLayoutId id="2147483667" r:id="rId10"/>
    <p:sldLayoutId id="2147483673" r:id="rId11"/>
    <p:sldLayoutId id="214748367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inenlapsuus.fi/" TargetMode="External"/><Relationship Id="rId2" Type="http://schemas.openxmlformats.org/officeDocument/2006/relationships/hyperlink" Target="mailto:minna.ilva@a-klinikka.f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hyperlink" Target="http://www.varjomaailma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jomaailma.fi/en" TargetMode="External"/><Relationship Id="rId2" Type="http://schemas.openxmlformats.org/officeDocument/2006/relationships/hyperlink" Target="http://www.lasinenlapsuus.fi/e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uortenlinkki.fi/" TargetMode="External"/><Relationship Id="rId4" Type="http://schemas.openxmlformats.org/officeDocument/2006/relationships/hyperlink" Target="http://www.addictionlink.f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-educ.com/%D9%83%D9%8A%D9%81-%D8%AD%D9%82%D9%82-%D9%86%D8%B8%D8%A7%D9%85-%D8%A7%D9%84%D8%AA%D8%B9%D9%84%D9%8A%D9%85-%D9%81%D9%8A-%D9%81%D9%86%D9%84%D9%86%D8%AF%D8%A7-%D8%A7%D9%84%D8%AC%D9%88%D8%AF%D8%A9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8650" y="4152900"/>
            <a:ext cx="7886700" cy="1109056"/>
          </a:xfrm>
        </p:spPr>
        <p:txBody>
          <a:bodyPr>
            <a:normAutofit/>
          </a:bodyPr>
          <a:lstStyle/>
          <a:p>
            <a:r>
              <a:rPr lang="fi-FI" sz="3200" dirty="0"/>
              <a:t>How </a:t>
            </a:r>
            <a:r>
              <a:rPr lang="fi-FI" sz="3200" dirty="0" err="1"/>
              <a:t>much</a:t>
            </a:r>
            <a:r>
              <a:rPr lang="fi-FI" sz="3200" dirty="0"/>
              <a:t> </a:t>
            </a:r>
            <a:r>
              <a:rPr lang="fi-FI" sz="3200" dirty="0" err="1"/>
              <a:t>your</a:t>
            </a:r>
            <a:r>
              <a:rPr lang="fi-FI" sz="3200" dirty="0"/>
              <a:t> </a:t>
            </a:r>
            <a:r>
              <a:rPr lang="fi-FI" sz="3200" dirty="0" err="1"/>
              <a:t>drinking</a:t>
            </a:r>
            <a:r>
              <a:rPr lang="fi-FI" sz="3200" dirty="0"/>
              <a:t> </a:t>
            </a:r>
            <a:r>
              <a:rPr lang="fi-FI" sz="3200" dirty="0" err="1"/>
              <a:t>affect</a:t>
            </a:r>
            <a:br>
              <a:rPr lang="fi-FI" sz="3200" dirty="0"/>
            </a:br>
            <a:r>
              <a:rPr lang="fi-FI" sz="3200" dirty="0" err="1"/>
              <a:t>close</a:t>
            </a:r>
            <a:r>
              <a:rPr lang="fi-FI" sz="3200" dirty="0"/>
              <a:t> </a:t>
            </a:r>
            <a:r>
              <a:rPr lang="fi-FI" sz="3200" dirty="0" err="1"/>
              <a:t>others</a:t>
            </a:r>
            <a:r>
              <a:rPr lang="fi-FI" sz="3200" dirty="0"/>
              <a:t>?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10 </a:t>
            </a:r>
            <a:r>
              <a:rPr lang="fi-FI" dirty="0" err="1"/>
              <a:t>Nov</a:t>
            </a:r>
            <a:r>
              <a:rPr lang="fi-FI" dirty="0"/>
              <a:t> 2018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Minna Ilva, </a:t>
            </a:r>
            <a:r>
              <a:rPr lang="fi-FI" dirty="0" err="1"/>
              <a:t>M.Soc.Sci</a:t>
            </a:r>
            <a:r>
              <a:rPr lang="fi-FI" dirty="0"/>
              <a:t>. Team </a:t>
            </a:r>
            <a:r>
              <a:rPr lang="fi-FI" dirty="0" err="1"/>
              <a:t>leader</a:t>
            </a:r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834674A-8873-4D0E-9C92-F61F8A25830A}"/>
              </a:ext>
            </a:extLst>
          </p:cNvPr>
          <p:cNvSpPr/>
          <p:nvPr/>
        </p:nvSpPr>
        <p:spPr>
          <a:xfrm>
            <a:off x="628650" y="5439821"/>
            <a:ext cx="6781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How </a:t>
            </a:r>
            <a:r>
              <a:rPr lang="fi-FI" sz="3200" dirty="0" err="1">
                <a:solidFill>
                  <a:schemeClr val="bg1"/>
                </a:solidFill>
              </a:rPr>
              <a:t>his</a:t>
            </a:r>
            <a:r>
              <a:rPr lang="fi-FI" sz="3200" dirty="0">
                <a:solidFill>
                  <a:schemeClr val="bg1"/>
                </a:solidFill>
              </a:rPr>
              <a:t>/</a:t>
            </a:r>
            <a:r>
              <a:rPr lang="fi-FI" sz="3200" dirty="0" err="1">
                <a:solidFill>
                  <a:schemeClr val="bg1"/>
                </a:solidFill>
              </a:rPr>
              <a:t>her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drinking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affect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your</a:t>
            </a:r>
            <a:r>
              <a:rPr lang="fi-FI" sz="3200" dirty="0">
                <a:solidFill>
                  <a:schemeClr val="bg1"/>
                </a:solidFill>
              </a:rPr>
              <a:t> life?</a:t>
            </a:r>
          </a:p>
        </p:txBody>
      </p:sp>
    </p:spTree>
    <p:extLst>
      <p:ext uri="{BB962C8B-B14F-4D97-AF65-F5344CB8AC3E}">
        <p14:creationId xmlns:p14="http://schemas.microsoft.com/office/powerpoint/2010/main" val="18673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79" y="2775951"/>
            <a:ext cx="3500438" cy="20431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591" y="1441121"/>
            <a:ext cx="8950817" cy="53022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r>
              <a:rPr lang="fi-FI" sz="3600" dirty="0"/>
              <a:t>Tools </a:t>
            </a:r>
            <a:r>
              <a:rPr lang="fi-FI" sz="3600" dirty="0" err="1"/>
              <a:t>are</a:t>
            </a:r>
            <a:r>
              <a:rPr lang="fi-FI" sz="3600" dirty="0"/>
              <a:t> </a:t>
            </a:r>
            <a:r>
              <a:rPr lang="fi-FI" sz="3600" dirty="0" err="1"/>
              <a:t>needed</a:t>
            </a:r>
            <a:r>
              <a:rPr lang="fi-FI" sz="3600" dirty="0"/>
              <a:t> to </a:t>
            </a:r>
            <a:r>
              <a:rPr lang="fi-FI" sz="3600" dirty="0" err="1"/>
              <a:t>raise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child</a:t>
            </a:r>
            <a:r>
              <a:rPr lang="fi-FI" sz="3600" dirty="0"/>
              <a:t> and </a:t>
            </a:r>
            <a:r>
              <a:rPr lang="fi-FI" sz="3600" dirty="0" err="1"/>
              <a:t>family</a:t>
            </a:r>
            <a:r>
              <a:rPr lang="fi-FI" sz="3600" dirty="0"/>
              <a:t> </a:t>
            </a:r>
            <a:r>
              <a:rPr lang="fi-FI" sz="3600" dirty="0" err="1"/>
              <a:t>sensitivity</a:t>
            </a:r>
            <a:r>
              <a:rPr lang="fi-FI" sz="3600" dirty="0"/>
              <a:t> in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substance</a:t>
            </a:r>
            <a:r>
              <a:rPr lang="fi-FI" sz="3600" dirty="0"/>
              <a:t> </a:t>
            </a:r>
            <a:r>
              <a:rPr lang="fi-FI" sz="3600" dirty="0" err="1"/>
              <a:t>treatment</a:t>
            </a:r>
            <a:r>
              <a:rPr lang="fi-FI" sz="3600" dirty="0"/>
              <a:t>!</a:t>
            </a:r>
            <a:br>
              <a:rPr lang="fi-FI" sz="3600" dirty="0"/>
            </a:br>
            <a:endParaRPr lang="fi-FI" dirty="0"/>
          </a:p>
        </p:txBody>
      </p:sp>
      <p:grpSp>
        <p:nvGrpSpPr>
          <p:cNvPr id="23" name="Ryhmä 22"/>
          <p:cNvGrpSpPr/>
          <p:nvPr/>
        </p:nvGrpSpPr>
        <p:grpSpPr>
          <a:xfrm>
            <a:off x="3046750" y="4568341"/>
            <a:ext cx="3557512" cy="1141361"/>
            <a:chOff x="4062333" y="4936167"/>
            <a:chExt cx="4743348" cy="1521815"/>
          </a:xfrm>
        </p:grpSpPr>
        <p:sp>
          <p:nvSpPr>
            <p:cNvPr id="5" name="Kaarinuoli ylös 4"/>
            <p:cNvSpPr/>
            <p:nvPr/>
          </p:nvSpPr>
          <p:spPr>
            <a:xfrm flipH="1">
              <a:off x="4371823" y="4936167"/>
              <a:ext cx="2688332" cy="108321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solidFill>
                  <a:schemeClr val="tx1"/>
                </a:solidFill>
              </a:endParaRPr>
            </a:p>
          </p:txBody>
        </p:sp>
        <p:sp>
          <p:nvSpPr>
            <p:cNvPr id="12" name="Suorakulmio 11"/>
            <p:cNvSpPr/>
            <p:nvPr/>
          </p:nvSpPr>
          <p:spPr>
            <a:xfrm>
              <a:off x="4062333" y="6057873"/>
              <a:ext cx="474334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We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can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elaborate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clients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’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own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childhood</a:t>
              </a:r>
              <a:endParaRPr lang="fi-FI" sz="13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5295119" y="4097948"/>
            <a:ext cx="3094351" cy="1282880"/>
            <a:chOff x="7060155" y="4294805"/>
            <a:chExt cx="4125799" cy="1710506"/>
          </a:xfrm>
        </p:grpSpPr>
        <p:sp>
          <p:nvSpPr>
            <p:cNvPr id="15" name="Kaarinuoli ylös 14"/>
            <p:cNvSpPr/>
            <p:nvPr/>
          </p:nvSpPr>
          <p:spPr>
            <a:xfrm>
              <a:off x="7060155" y="4922098"/>
              <a:ext cx="2902116" cy="1083213"/>
            </a:xfrm>
            <a:prstGeom prst="curvedUpArrow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solidFill>
                  <a:schemeClr val="tx1"/>
                </a:solidFill>
              </a:endParaRPr>
            </a:p>
          </p:txBody>
        </p:sp>
        <p:sp>
          <p:nvSpPr>
            <p:cNvPr id="16" name="Suorakulmio 15"/>
            <p:cNvSpPr/>
            <p:nvPr/>
          </p:nvSpPr>
          <p:spPr>
            <a:xfrm>
              <a:off x="8246689" y="4294805"/>
              <a:ext cx="293926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Children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are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included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in </a:t>
              </a:r>
              <a:b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discussions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5527850" y="2554292"/>
            <a:ext cx="3351634" cy="1339624"/>
            <a:chOff x="7370463" y="2262722"/>
            <a:chExt cx="4468843" cy="1786166"/>
          </a:xfrm>
        </p:grpSpPr>
        <p:sp>
          <p:nvSpPr>
            <p:cNvPr id="18" name="Kaarinuoli ylös 17"/>
            <p:cNvSpPr/>
            <p:nvPr/>
          </p:nvSpPr>
          <p:spPr>
            <a:xfrm flipV="1">
              <a:off x="7370463" y="2262722"/>
              <a:ext cx="1996759" cy="617194"/>
            </a:xfrm>
            <a:prstGeom prst="curvedUpArrow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Suorakulmio 18"/>
            <p:cNvSpPr/>
            <p:nvPr/>
          </p:nvSpPr>
          <p:spPr>
            <a:xfrm>
              <a:off x="8605089" y="3094780"/>
              <a:ext cx="3234217" cy="954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Parenthood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can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be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seen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as</a:t>
              </a:r>
            </a:p>
            <a:p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a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resource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in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the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recovery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b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process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569577" y="3386085"/>
            <a:ext cx="3756088" cy="1741396"/>
            <a:chOff x="759436" y="3371779"/>
            <a:chExt cx="5008117" cy="2321861"/>
          </a:xfrm>
        </p:grpSpPr>
        <p:sp>
          <p:nvSpPr>
            <p:cNvPr id="20" name="Kaarinuoli ylös 19"/>
            <p:cNvSpPr/>
            <p:nvPr/>
          </p:nvSpPr>
          <p:spPr>
            <a:xfrm flipH="1">
              <a:off x="2067951" y="4610427"/>
              <a:ext cx="3699602" cy="1083213"/>
            </a:xfrm>
            <a:prstGeom prst="curvedUpArrow">
              <a:avLst/>
            </a:prstGeom>
            <a:pattFill prst="smCheck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solidFill>
                  <a:schemeClr val="tx1"/>
                </a:solidFill>
              </a:endParaRPr>
            </a:p>
          </p:txBody>
        </p:sp>
        <p:sp>
          <p:nvSpPr>
            <p:cNvPr id="21" name="Suorakulmio 20"/>
            <p:cNvSpPr/>
            <p:nvPr/>
          </p:nvSpPr>
          <p:spPr>
            <a:xfrm>
              <a:off x="759436" y="3371779"/>
              <a:ext cx="3426578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Children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and </a:t>
              </a:r>
              <a:b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family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members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are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getting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b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attention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they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need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b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</a:br>
              <a:endParaRPr lang="fi-FI" sz="135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Ryhmä 2"/>
          <p:cNvGrpSpPr/>
          <p:nvPr/>
        </p:nvGrpSpPr>
        <p:grpSpPr>
          <a:xfrm>
            <a:off x="569578" y="2639066"/>
            <a:ext cx="4407764" cy="1014279"/>
            <a:chOff x="759436" y="2375755"/>
            <a:chExt cx="5877019" cy="1352372"/>
          </a:xfrm>
        </p:grpSpPr>
        <p:sp>
          <p:nvSpPr>
            <p:cNvPr id="14" name="Suorakulmio 13"/>
            <p:cNvSpPr/>
            <p:nvPr/>
          </p:nvSpPr>
          <p:spPr>
            <a:xfrm flipH="1">
              <a:off x="759436" y="2375755"/>
              <a:ext cx="5744883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We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can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understand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i-FI" sz="1350" b="1" dirty="0" err="1">
                  <a:solidFill>
                    <a:schemeClr val="accent6">
                      <a:lumMod val="50000"/>
                    </a:schemeClr>
                  </a:solidFill>
                </a:rPr>
                <a:t>transgenerational</a:t>
              </a:r>
              <a:r>
                <a:rPr lang="fi-FI" sz="1350" b="1" dirty="0">
                  <a:solidFill>
                    <a:schemeClr val="accent6">
                      <a:lumMod val="50000"/>
                    </a:schemeClr>
                  </a:solidFill>
                </a:rPr>
                <a:t> trauma.</a:t>
              </a:r>
            </a:p>
          </p:txBody>
        </p:sp>
        <p:sp>
          <p:nvSpPr>
            <p:cNvPr id="22" name="Kaarinuoli ylös 21"/>
            <p:cNvSpPr/>
            <p:nvPr/>
          </p:nvSpPr>
          <p:spPr>
            <a:xfrm rot="20670124" flipV="1">
              <a:off x="4786796" y="3124166"/>
              <a:ext cx="1849659" cy="603961"/>
            </a:xfrm>
            <a:prstGeom prst="curvedUpArrow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1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89061-FEFB-4431-A193-164EC3DC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main </a:t>
            </a:r>
            <a:r>
              <a:rPr lang="fi-FI" dirty="0" err="1"/>
              <a:t>points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8776A-4554-4BF3-8816-9AF906A05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Family members and close others suffering from alcohol abuse are not getting help &amp; support they need, because their </a:t>
            </a:r>
            <a:r>
              <a:rPr lang="en-US" sz="2400" i="1" dirty="0"/>
              <a:t>situation is not recognized</a:t>
            </a:r>
            <a:r>
              <a:rPr lang="en-US" sz="2400" dirty="0"/>
              <a:t> in the service system.  </a:t>
            </a:r>
            <a:endParaRPr lang="fi-FI" sz="2400" dirty="0"/>
          </a:p>
          <a:p>
            <a:pPr marL="457200" indent="-457200">
              <a:buAutoNum type="arabicParenR"/>
            </a:pPr>
            <a:r>
              <a:rPr lang="en-US" sz="2400" dirty="0"/>
              <a:t>In addition to valid screening tests for alcohol use, there is demand for </a:t>
            </a:r>
            <a:r>
              <a:rPr lang="en-US" sz="2400" i="1" dirty="0"/>
              <a:t>simple tools and self-help (online) assessments </a:t>
            </a:r>
            <a:r>
              <a:rPr lang="en-US" sz="2400" dirty="0"/>
              <a:t>for both practitioners and family members &amp; close others to bring their situation to light. </a:t>
            </a:r>
            <a:br>
              <a:rPr lang="en-US" i="1" dirty="0"/>
            </a:b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C9B145-B626-494B-A6B5-C9D64997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5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397A34-D3D8-4DC9-8C80-3A90CA94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7A967B-909E-4632-8C85-FA51B98B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Minna Ilva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minna.ilva@a-klinikka.fi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3"/>
              </a:rPr>
              <a:t>www.lasinenlapsuus.fi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hlinkClick r:id="rId4"/>
              </a:rPr>
              <a:t>www.varjomaailma.fi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718BB0-0F8A-47B1-AB36-C932DAB6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10 November 2018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436FF1-5D7B-4F55-A44D-AEBCB5D9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AFINet</a:t>
            </a:r>
            <a:r>
              <a:rPr lang="fi-FI" dirty="0"/>
              <a:t> Conference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0DED45-21CD-4D55-B200-15D5BADB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12</a:t>
            </a:fld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EFF993-C22A-446A-BFDD-4DCFE4A8D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87" y="4524289"/>
            <a:ext cx="1043187" cy="64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B004EDA-3614-4EAE-8339-59DE68B62834}"/>
              </a:ext>
            </a:extLst>
          </p:cNvPr>
          <p:cNvSpPr txBox="1"/>
          <p:nvPr/>
        </p:nvSpPr>
        <p:spPr>
          <a:xfrm>
            <a:off x="1859828" y="4585651"/>
            <a:ext cx="8116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Facebook.com/</a:t>
            </a:r>
            <a:r>
              <a:rPr lang="fi-FI" sz="2800" err="1"/>
              <a:t>lasinenlapsuus</a:t>
            </a:r>
            <a:endParaRPr lang="fi-FI" sz="2800"/>
          </a:p>
        </p:txBody>
      </p:sp>
      <p:pic>
        <p:nvPicPr>
          <p:cNvPr id="9" name="Picture 8" descr="http://kuvake.pixmac.fi/4/twitter-lintu-ilmoittaa-halytys-pixmac-kuvake-81480679.jpg">
            <a:extLst>
              <a:ext uri="{FF2B5EF4-FFF2-40B4-BE49-F238E27FC236}">
                <a16:creationId xmlns:a16="http://schemas.microsoft.com/office/drawing/2014/main" id="{F939C98D-AA3D-4737-B748-DEC3FA74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01" y="5311346"/>
            <a:ext cx="1142527" cy="7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133DD7E-5956-4558-9D90-5922D5A1F7C0}"/>
              </a:ext>
            </a:extLst>
          </p:cNvPr>
          <p:cNvSpPr txBox="1"/>
          <p:nvPr/>
        </p:nvSpPr>
        <p:spPr>
          <a:xfrm>
            <a:off x="2037932" y="5367252"/>
            <a:ext cx="92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@</a:t>
            </a:r>
            <a:r>
              <a:rPr lang="fi-FI" sz="2800" dirty="0" err="1"/>
              <a:t>lasinenlapsuus</a:t>
            </a:r>
            <a:r>
              <a:rPr lang="fi-FI" sz="2800" dirty="0"/>
              <a:t> #</a:t>
            </a:r>
            <a:r>
              <a:rPr lang="fi-FI" sz="2800" dirty="0" err="1"/>
              <a:t>fragilechildhood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5915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1219200"/>
            <a:ext cx="8138278" cy="862072"/>
          </a:xfrm>
        </p:spPr>
        <p:txBody>
          <a:bodyPr>
            <a:normAutofit/>
          </a:bodyPr>
          <a:lstStyle/>
          <a:p>
            <a:r>
              <a:rPr lang="fi-FI" dirty="0" err="1"/>
              <a:t>Childhood</a:t>
            </a:r>
            <a:r>
              <a:rPr lang="fi-FI" dirty="0"/>
              <a:t> and </a:t>
            </a:r>
            <a:r>
              <a:rPr lang="fi-FI" dirty="0" err="1"/>
              <a:t>Families</a:t>
            </a:r>
            <a:r>
              <a:rPr lang="fi-FI" dirty="0"/>
              <a:t> -team 	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400" b="1" dirty="0" err="1">
                <a:solidFill>
                  <a:srgbClr val="ED559D"/>
                </a:solidFill>
              </a:rPr>
              <a:t>Fragile</a:t>
            </a:r>
            <a:r>
              <a:rPr lang="fi-FI" sz="2400" b="1" dirty="0">
                <a:solidFill>
                  <a:srgbClr val="ED559D"/>
                </a:solidFill>
              </a:rPr>
              <a:t> </a:t>
            </a:r>
            <a:r>
              <a:rPr lang="fi-FI" sz="2400" b="1" dirty="0" err="1">
                <a:solidFill>
                  <a:srgbClr val="ED559D"/>
                </a:solidFill>
              </a:rPr>
              <a:t>Childhood</a:t>
            </a:r>
            <a:r>
              <a:rPr lang="fi-FI" sz="2400" b="1" dirty="0">
                <a:solidFill>
                  <a:srgbClr val="ED559D"/>
                </a:solidFill>
              </a:rPr>
              <a:t>: </a:t>
            </a:r>
            <a:r>
              <a:rPr lang="fi-FI" sz="2400" dirty="0" err="1">
                <a:sym typeface="Wingdings" panose="05000000000000000000" pitchFamily="2" charset="2"/>
              </a:rPr>
              <a:t>Providing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information</a:t>
            </a:r>
            <a:r>
              <a:rPr lang="fi-FI" sz="2400" dirty="0">
                <a:sym typeface="Wingdings" panose="05000000000000000000" pitchFamily="2" charset="2"/>
              </a:rPr>
              <a:t> and </a:t>
            </a:r>
            <a:r>
              <a:rPr lang="fi-FI" sz="2400" dirty="0" err="1">
                <a:sym typeface="Wingdings" panose="05000000000000000000" pitchFamily="2" charset="2"/>
              </a:rPr>
              <a:t>direct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help&amp;support</a:t>
            </a:r>
            <a:r>
              <a:rPr lang="fi-FI" sz="2400" dirty="0">
                <a:sym typeface="Wingdings" panose="05000000000000000000" pitchFamily="2" charset="2"/>
              </a:rPr>
              <a:t> for </a:t>
            </a:r>
            <a:r>
              <a:rPr lang="fi-FI" sz="2400" dirty="0" err="1">
                <a:sym typeface="Wingdings" panose="05000000000000000000" pitchFamily="2" charset="2"/>
              </a:rPr>
              <a:t>ACOAs</a:t>
            </a:r>
            <a:r>
              <a:rPr lang="fi-FI" sz="2400" dirty="0">
                <a:sym typeface="Wingdings" panose="05000000000000000000" pitchFamily="2" charset="2"/>
              </a:rPr>
              <a:t> (</a:t>
            </a:r>
            <a:r>
              <a:rPr lang="fi-FI" sz="2400" dirty="0" err="1">
                <a:sym typeface="Wingdings" panose="05000000000000000000" pitchFamily="2" charset="2"/>
              </a:rPr>
              <a:t>e.g</a:t>
            </a:r>
            <a:r>
              <a:rPr lang="fi-FI" sz="2400" dirty="0">
                <a:sym typeface="Wingdings" panose="05000000000000000000" pitchFamily="2" charset="2"/>
              </a:rPr>
              <a:t>. Online </a:t>
            </a:r>
            <a:r>
              <a:rPr lang="fi-FI" sz="2400" dirty="0" err="1">
                <a:sym typeface="Wingdings" panose="05000000000000000000" pitchFamily="2" charset="2"/>
              </a:rPr>
              <a:t>councelled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peer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support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groups</a:t>
            </a:r>
            <a:r>
              <a:rPr lang="fi-FI" sz="2400" dirty="0">
                <a:sym typeface="Wingdings" panose="05000000000000000000" pitchFamily="2" charset="2"/>
              </a:rPr>
              <a:t>); </a:t>
            </a:r>
            <a:r>
              <a:rPr lang="fi-FI" sz="2400" dirty="0" err="1">
                <a:sym typeface="Wingdings" panose="05000000000000000000" pitchFamily="2" charset="2"/>
              </a:rPr>
              <a:t>Motivating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professionals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who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work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with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children</a:t>
            </a:r>
            <a:r>
              <a:rPr lang="fi-FI" sz="2400" dirty="0">
                <a:sym typeface="Wingdings" panose="05000000000000000000" pitchFamily="2" charset="2"/>
              </a:rPr>
              <a:t>, </a:t>
            </a:r>
            <a:r>
              <a:rPr lang="fi-FI" sz="2400" dirty="0" err="1">
                <a:sym typeface="Wingdings" panose="05000000000000000000" pitchFamily="2" charset="2"/>
              </a:rPr>
              <a:t>young</a:t>
            </a:r>
            <a:r>
              <a:rPr lang="fi-FI" sz="2400" dirty="0">
                <a:sym typeface="Wingdings" panose="05000000000000000000" pitchFamily="2" charset="2"/>
              </a:rPr>
              <a:t> and </a:t>
            </a:r>
            <a:r>
              <a:rPr lang="fi-FI" sz="2400" dirty="0" err="1">
                <a:sym typeface="Wingdings" panose="05000000000000000000" pitchFamily="2" charset="2"/>
              </a:rPr>
              <a:t>families</a:t>
            </a:r>
            <a:r>
              <a:rPr lang="fi-FI" sz="2400" dirty="0">
                <a:sym typeface="Wingdings" panose="05000000000000000000" pitchFamily="2" charset="2"/>
              </a:rPr>
              <a:t>; </a:t>
            </a:r>
            <a:r>
              <a:rPr lang="fi-FI" sz="2400" dirty="0" err="1">
                <a:sym typeface="Wingdings" panose="05000000000000000000" pitchFamily="2" charset="2"/>
              </a:rPr>
              <a:t>Raising</a:t>
            </a:r>
            <a:r>
              <a:rPr lang="fi-FI" sz="2400" dirty="0">
                <a:sym typeface="Wingdings" panose="05000000000000000000" pitchFamily="2" charset="2"/>
              </a:rPr>
              <a:t> </a:t>
            </a:r>
            <a:r>
              <a:rPr lang="fi-FI" sz="2400" dirty="0" err="1">
                <a:sym typeface="Wingdings" panose="05000000000000000000" pitchFamily="2" charset="2"/>
              </a:rPr>
              <a:t>awareness</a:t>
            </a:r>
            <a:r>
              <a:rPr lang="fi-FI" sz="2400" dirty="0">
                <a:sym typeface="Wingdings" panose="05000000000000000000" pitchFamily="2" charset="2"/>
              </a:rPr>
              <a:t>. </a:t>
            </a:r>
            <a:r>
              <a:rPr lang="fi-FI" sz="2400" dirty="0">
                <a:hlinkClick r:id="rId2"/>
              </a:rPr>
              <a:t>www.lasinenlapsuus.fi/en</a:t>
            </a:r>
            <a:r>
              <a:rPr lang="fi-FI" sz="2400" dirty="0"/>
              <a:t>  </a:t>
            </a:r>
          </a:p>
          <a:p>
            <a:pPr marL="0" indent="0">
              <a:buNone/>
            </a:pPr>
            <a:br>
              <a:rPr lang="fi-FI" sz="2400" b="1" dirty="0">
                <a:solidFill>
                  <a:srgbClr val="7030A0"/>
                </a:solidFill>
              </a:rPr>
            </a:br>
            <a:r>
              <a:rPr lang="fi-FI" sz="2400" b="1" dirty="0" err="1">
                <a:solidFill>
                  <a:srgbClr val="7030A0"/>
                </a:solidFill>
              </a:rPr>
              <a:t>Shadow</a:t>
            </a:r>
            <a:r>
              <a:rPr lang="fi-FI" sz="2400" b="1" dirty="0">
                <a:solidFill>
                  <a:srgbClr val="7030A0"/>
                </a:solidFill>
              </a:rPr>
              <a:t> World: </a:t>
            </a:r>
            <a:r>
              <a:rPr lang="fi-FI" sz="2400" b="1" dirty="0"/>
              <a:t> </a:t>
            </a:r>
            <a:r>
              <a:rPr lang="fi-FI" sz="2400" dirty="0" err="1"/>
              <a:t>Support</a:t>
            </a:r>
            <a:r>
              <a:rPr lang="fi-FI" sz="2400" dirty="0"/>
              <a:t> &amp; </a:t>
            </a:r>
            <a:r>
              <a:rPr lang="fi-FI" sz="2400" dirty="0" err="1"/>
              <a:t>counselling</a:t>
            </a:r>
            <a:r>
              <a:rPr lang="fi-FI" sz="2400" dirty="0"/>
              <a:t> for 12−22 </a:t>
            </a:r>
            <a:r>
              <a:rPr lang="fi-FI" sz="2400" dirty="0" err="1"/>
              <a:t>year</a:t>
            </a:r>
            <a:r>
              <a:rPr lang="fi-FI" sz="2400" dirty="0"/>
              <a:t> </a:t>
            </a:r>
            <a:r>
              <a:rPr lang="fi-FI" sz="2400" dirty="0" err="1"/>
              <a:t>old</a:t>
            </a:r>
            <a:r>
              <a:rPr lang="fi-FI" sz="2400" dirty="0"/>
              <a:t> </a:t>
            </a:r>
            <a:r>
              <a:rPr lang="fi-FI" sz="2400" dirty="0" err="1"/>
              <a:t>COAs</a:t>
            </a:r>
            <a:r>
              <a:rPr lang="fi-FI" sz="2400" dirty="0"/>
              <a:t> (Online </a:t>
            </a:r>
            <a:r>
              <a:rPr lang="fi-FI" sz="2400" dirty="0" err="1"/>
              <a:t>councelled</a:t>
            </a:r>
            <a:r>
              <a:rPr lang="fi-FI" sz="2400" dirty="0"/>
              <a:t> </a:t>
            </a:r>
            <a:r>
              <a:rPr lang="fi-FI" sz="2400" dirty="0" err="1"/>
              <a:t>peer</a:t>
            </a:r>
            <a:r>
              <a:rPr lang="fi-FI" sz="2400" dirty="0"/>
              <a:t> </a:t>
            </a:r>
            <a:r>
              <a:rPr lang="fi-FI" sz="2400" dirty="0" err="1"/>
              <a:t>support</a:t>
            </a:r>
            <a:r>
              <a:rPr lang="fi-FI" sz="2400" dirty="0"/>
              <a:t> </a:t>
            </a:r>
            <a:r>
              <a:rPr lang="fi-FI" sz="2400" dirty="0" err="1"/>
              <a:t>groups</a:t>
            </a:r>
            <a:r>
              <a:rPr lang="fi-FI" sz="2400" dirty="0"/>
              <a:t>, </a:t>
            </a:r>
            <a:r>
              <a:rPr lang="fi-FI" sz="2400" dirty="0" err="1"/>
              <a:t>chats</a:t>
            </a:r>
            <a:r>
              <a:rPr lang="fi-FI" sz="2400" dirty="0"/>
              <a:t> </a:t>
            </a:r>
            <a:r>
              <a:rPr lang="fi-FI" sz="2400" dirty="0" err="1"/>
              <a:t>etc</a:t>
            </a:r>
            <a:r>
              <a:rPr lang="fi-FI" sz="2400" dirty="0"/>
              <a:t>) </a:t>
            </a:r>
            <a:r>
              <a:rPr lang="fi-FI" sz="2400" dirty="0">
                <a:hlinkClick r:id="rId3"/>
              </a:rPr>
              <a:t>www.varjomaailma.fi/en</a:t>
            </a:r>
            <a:r>
              <a:rPr lang="fi-FI" sz="2400" dirty="0"/>
              <a:t>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Addiction</a:t>
            </a:r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lang="fi-FI" sz="2400" dirty="0"/>
              <a:t>: Online </a:t>
            </a:r>
            <a:r>
              <a:rPr lang="fi-FI" sz="2400" dirty="0" err="1"/>
              <a:t>service</a:t>
            </a:r>
            <a:r>
              <a:rPr lang="en-US" sz="2400" dirty="0"/>
              <a:t> for substance abusers, their families and friends and all those interested in objective information on substances and addiction; Information, </a:t>
            </a:r>
            <a:r>
              <a:rPr lang="en-US" sz="2400" dirty="0" err="1"/>
              <a:t>Councelling</a:t>
            </a:r>
            <a:r>
              <a:rPr lang="en-US" sz="2400" dirty="0"/>
              <a:t> service, Discussion forum with peer support groups, Online tests, Personalized calendar etc. </a:t>
            </a:r>
            <a:r>
              <a:rPr lang="en-US" sz="2400" dirty="0">
                <a:hlinkClick r:id="rId4"/>
              </a:rPr>
              <a:t>www.addictionlink.fi</a:t>
            </a:r>
            <a:r>
              <a:rPr lang="en-US" sz="2400" dirty="0"/>
              <a:t> </a:t>
            </a:r>
            <a:br>
              <a:rPr lang="en-US" sz="2400" dirty="0"/>
            </a:br>
            <a:endParaRPr lang="fi-FI" sz="2400" dirty="0"/>
          </a:p>
          <a:p>
            <a:pPr marL="0" indent="0">
              <a:buNone/>
            </a:pPr>
            <a:r>
              <a:rPr lang="fi-FI" sz="2400" b="1" dirty="0" err="1">
                <a:solidFill>
                  <a:srgbClr val="F39B0D"/>
                </a:solidFill>
              </a:rPr>
              <a:t>YouthLink</a:t>
            </a:r>
            <a:r>
              <a:rPr lang="fi-FI" sz="2400" b="1" dirty="0">
                <a:solidFill>
                  <a:srgbClr val="F39B0D"/>
                </a:solidFill>
              </a:rPr>
              <a:t>: </a:t>
            </a:r>
            <a:r>
              <a:rPr lang="en-US" sz="2400" dirty="0"/>
              <a:t>A web site targeted to young people (12</a:t>
            </a:r>
            <a:r>
              <a:rPr lang="fi-FI" sz="2400" dirty="0"/>
              <a:t>−</a:t>
            </a:r>
            <a:r>
              <a:rPr lang="en-US" sz="2400" dirty="0"/>
              <a:t>20 year-olds) with themes ranging from substances, gambling, gaming, internet use and depression to bullying. </a:t>
            </a:r>
            <a:r>
              <a:rPr lang="en-US" sz="2400" dirty="0">
                <a:hlinkClick r:id="rId5"/>
              </a:rPr>
              <a:t>www.nuortenlinkki.fi</a:t>
            </a:r>
            <a:r>
              <a:rPr lang="en-US" sz="2400" dirty="0"/>
              <a:t>  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10 </a:t>
            </a:r>
            <a:r>
              <a:rPr lang="fi-FI" dirty="0" err="1"/>
              <a:t>Nov</a:t>
            </a:r>
            <a:r>
              <a:rPr lang="fi-FI" dirty="0"/>
              <a:t> 2018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AFINet</a:t>
            </a:r>
            <a:r>
              <a:rPr lang="fi-FI" dirty="0"/>
              <a:t> Conference Newcastle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52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Prevalence</a:t>
            </a:r>
            <a:r>
              <a:rPr lang="fi-FI" dirty="0"/>
              <a:t> in Finland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3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571A08D-3916-43AF-AAC8-FDCFC92DD13F}"/>
              </a:ext>
            </a:extLst>
          </p:cNvPr>
          <p:cNvSpPr txBox="1"/>
          <p:nvPr/>
        </p:nvSpPr>
        <p:spPr>
          <a:xfrm>
            <a:off x="349381" y="2153052"/>
            <a:ext cx="4949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5,5 </a:t>
            </a:r>
            <a:r>
              <a:rPr lang="fi-FI" sz="3200" dirty="0" err="1"/>
              <a:t>million</a:t>
            </a:r>
            <a:r>
              <a:rPr lang="fi-FI" sz="3200" dirty="0"/>
              <a:t> </a:t>
            </a:r>
            <a:r>
              <a:rPr lang="fi-FI" sz="3200" dirty="0" err="1"/>
              <a:t>inhabitants</a:t>
            </a:r>
            <a:endParaRPr lang="fi-FI" sz="3200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E6FEB20C-5F53-48C3-A265-0A847DCF52BB}"/>
              </a:ext>
            </a:extLst>
          </p:cNvPr>
          <p:cNvSpPr txBox="1">
            <a:spLocks/>
          </p:cNvSpPr>
          <p:nvPr/>
        </p:nvSpPr>
        <p:spPr>
          <a:xfrm>
            <a:off x="76222" y="62824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 [1] National Health and </a:t>
            </a:r>
            <a:r>
              <a:rPr lang="fi-FI" dirty="0" err="1"/>
              <a:t>Welfare</a:t>
            </a:r>
            <a:r>
              <a:rPr lang="fi-FI" dirty="0"/>
              <a:t> Institute (2018) </a:t>
            </a:r>
            <a:br>
              <a:rPr lang="fi-FI" dirty="0"/>
            </a:br>
            <a:r>
              <a:rPr lang="fi-FI" dirty="0" err="1"/>
              <a:t>Drinking</a:t>
            </a:r>
            <a:r>
              <a:rPr lang="fi-FI" dirty="0"/>
              <a:t> </a:t>
            </a:r>
            <a:r>
              <a:rPr lang="fi-FI" dirty="0" err="1"/>
              <a:t>Habit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Finland </a:t>
            </a:r>
          </a:p>
          <a:p>
            <a:r>
              <a:rPr lang="fi-FI" dirty="0"/>
              <a:t>[2] A-</a:t>
            </a:r>
            <a:r>
              <a:rPr lang="fi-FI" dirty="0" err="1"/>
              <a:t>Clinic</a:t>
            </a:r>
            <a:r>
              <a:rPr lang="fi-FI" dirty="0"/>
              <a:t> Foundation </a:t>
            </a:r>
            <a:r>
              <a:rPr lang="fi-FI" dirty="0" err="1"/>
              <a:t>population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(</a:t>
            </a:r>
            <a:r>
              <a:rPr lang="fi-FI" dirty="0" err="1"/>
              <a:t>unpublished</a:t>
            </a:r>
            <a:r>
              <a:rPr lang="fi-FI" dirty="0"/>
              <a:t>)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ED460E8-A460-4837-8B37-648DACA4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48" y="2924839"/>
            <a:ext cx="1411606" cy="129397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51C8FA0-725F-4DF2-99ED-1077764C7C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61" y="4698210"/>
            <a:ext cx="1293971" cy="129397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D1A8E6F-7DBE-4C87-AB41-2A52F7B96B0F}"/>
              </a:ext>
            </a:extLst>
          </p:cNvPr>
          <p:cNvSpPr txBox="1"/>
          <p:nvPr/>
        </p:nvSpPr>
        <p:spPr>
          <a:xfrm>
            <a:off x="5056143" y="2492834"/>
            <a:ext cx="3890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330 000 </a:t>
            </a:r>
            <a:r>
              <a:rPr lang="fi-FI" sz="2000" b="1" dirty="0" err="1"/>
              <a:t>Women</a:t>
            </a:r>
            <a:r>
              <a:rPr lang="fi-FI" sz="2000" b="1" dirty="0"/>
              <a:t> (16%)</a:t>
            </a:r>
          </a:p>
          <a:p>
            <a:r>
              <a:rPr lang="fi-FI" sz="2000" b="1" dirty="0"/>
              <a:t>130 000 </a:t>
            </a:r>
            <a:r>
              <a:rPr lang="fi-FI" sz="2000" b="1" dirty="0" err="1"/>
              <a:t>Men</a:t>
            </a:r>
            <a:r>
              <a:rPr lang="fi-FI" sz="2000" b="1" dirty="0"/>
              <a:t>  (6%)</a:t>
            </a:r>
          </a:p>
          <a:p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experienced</a:t>
            </a:r>
            <a:r>
              <a:rPr lang="fi-FI" sz="2000" dirty="0"/>
              <a:t> </a:t>
            </a:r>
            <a:r>
              <a:rPr lang="fi-FI" sz="2000" i="1" dirty="0" err="1"/>
              <a:t>severe</a:t>
            </a:r>
            <a:r>
              <a:rPr lang="fi-FI" sz="2000" dirty="0"/>
              <a:t> </a:t>
            </a:r>
            <a:r>
              <a:rPr lang="fi-FI" sz="2000" dirty="0" err="1"/>
              <a:t>harms</a:t>
            </a:r>
            <a:r>
              <a:rPr lang="fi-FI" sz="2000" dirty="0"/>
              <a:t> </a:t>
            </a:r>
            <a:r>
              <a:rPr lang="fi-FI" sz="2000" dirty="0" err="1"/>
              <a:t>due</a:t>
            </a:r>
            <a:r>
              <a:rPr lang="fi-FI" sz="2000" dirty="0"/>
              <a:t> to </a:t>
            </a:r>
            <a:r>
              <a:rPr lang="fi-FI" sz="2000" dirty="0" err="1"/>
              <a:t>family</a:t>
            </a:r>
            <a:r>
              <a:rPr lang="fi-FI" sz="2000" dirty="0"/>
              <a:t> </a:t>
            </a:r>
            <a:r>
              <a:rPr lang="fi-FI" sz="2000" dirty="0" err="1"/>
              <a:t>member’s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close-one’s</a:t>
            </a:r>
            <a:r>
              <a:rPr lang="fi-FI" sz="2000" dirty="0"/>
              <a:t> </a:t>
            </a:r>
            <a:r>
              <a:rPr lang="fi-FI" sz="2000" dirty="0" err="1"/>
              <a:t>alcohol</a:t>
            </a:r>
            <a:r>
              <a:rPr lang="fi-FI" sz="2000" dirty="0"/>
              <a:t> </a:t>
            </a:r>
            <a:r>
              <a:rPr lang="fi-FI" sz="2000" dirty="0" err="1"/>
              <a:t>use</a:t>
            </a:r>
            <a:r>
              <a:rPr lang="fi-FI" sz="2000" dirty="0"/>
              <a:t> in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past</a:t>
            </a:r>
            <a:r>
              <a:rPr lang="fi-FI" sz="2000" dirty="0"/>
              <a:t> </a:t>
            </a:r>
            <a:r>
              <a:rPr lang="fi-FI" sz="2000" dirty="0" err="1"/>
              <a:t>year</a:t>
            </a:r>
            <a:r>
              <a:rPr lang="fi-FI" sz="2000" dirty="0"/>
              <a:t>. [1]. 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3CC786A-A31E-4994-95E0-8E36114F34F3}"/>
              </a:ext>
            </a:extLst>
          </p:cNvPr>
          <p:cNvSpPr txBox="1"/>
          <p:nvPr/>
        </p:nvSpPr>
        <p:spPr>
          <a:xfrm>
            <a:off x="5056143" y="4639142"/>
            <a:ext cx="38908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/>
              <a:t>From</a:t>
            </a:r>
            <a:r>
              <a:rPr lang="fi-FI" sz="2000" b="1" dirty="0"/>
              <a:t> 16-20 </a:t>
            </a:r>
            <a:r>
              <a:rPr lang="fi-FI" sz="2000" b="1" dirty="0" err="1"/>
              <a:t>year-olds</a:t>
            </a:r>
            <a:endParaRPr lang="fi-FI" sz="2000" b="1" dirty="0"/>
          </a:p>
          <a:p>
            <a:r>
              <a:rPr lang="fi-FI" sz="2000" b="1" dirty="0"/>
              <a:t>7 % </a:t>
            </a:r>
            <a:r>
              <a:rPr lang="fi-FI" sz="2000" b="1" dirty="0" err="1"/>
              <a:t>often</a:t>
            </a:r>
            <a:endParaRPr lang="fi-FI" sz="2000" b="1" dirty="0"/>
          </a:p>
          <a:p>
            <a:r>
              <a:rPr lang="fi-FI" sz="2000" b="1" dirty="0"/>
              <a:t>22 %  </a:t>
            </a:r>
            <a:r>
              <a:rPr lang="fi-FI" sz="2000" b="1" dirty="0" err="1"/>
              <a:t>sometimes</a:t>
            </a:r>
            <a:r>
              <a:rPr lang="fi-FI" sz="2000" b="1" dirty="0"/>
              <a:t> </a:t>
            </a:r>
          </a:p>
          <a:p>
            <a:r>
              <a:rPr lang="fi-FI" sz="2000" dirty="0" err="1"/>
              <a:t>experience</a:t>
            </a:r>
            <a:r>
              <a:rPr lang="fi-FI" sz="2000" dirty="0"/>
              <a:t> </a:t>
            </a:r>
            <a:r>
              <a:rPr lang="fi-FI" sz="2000" dirty="0" err="1"/>
              <a:t>harms</a:t>
            </a:r>
            <a:r>
              <a:rPr lang="fi-FI" sz="2000" dirty="0"/>
              <a:t> </a:t>
            </a:r>
            <a:r>
              <a:rPr lang="fi-FI" sz="2000" dirty="0" err="1"/>
              <a:t>due</a:t>
            </a:r>
            <a:r>
              <a:rPr lang="fi-FI" sz="2000" dirty="0"/>
              <a:t> to </a:t>
            </a:r>
            <a:r>
              <a:rPr lang="fi-FI" sz="2000" dirty="0" err="1"/>
              <a:t>parental</a:t>
            </a:r>
            <a:r>
              <a:rPr lang="fi-FI" sz="2000" dirty="0"/>
              <a:t> </a:t>
            </a:r>
            <a:r>
              <a:rPr lang="fi-FI" sz="2000" dirty="0" err="1"/>
              <a:t>drinking</a:t>
            </a:r>
            <a:r>
              <a:rPr lang="fi-FI" sz="2000" dirty="0"/>
              <a:t> [2]</a:t>
            </a: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C1791455-84F6-4D96-9F94-71F01DBC0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3943" y="2787577"/>
            <a:ext cx="3206448" cy="2267417"/>
          </a:xfrm>
        </p:spPr>
      </p:pic>
    </p:spTree>
    <p:extLst>
      <p:ext uri="{BB962C8B-B14F-4D97-AF65-F5344CB8AC3E}">
        <p14:creationId xmlns:p14="http://schemas.microsoft.com/office/powerpoint/2010/main" val="6454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err="1"/>
              <a:t>Every</a:t>
            </a:r>
            <a:r>
              <a:rPr lang="fi-FI" b="1" dirty="0"/>
              <a:t> </a:t>
            </a:r>
            <a:r>
              <a:rPr lang="fi-FI" b="1" dirty="0" err="1"/>
              <a:t>fourth</a:t>
            </a:r>
            <a:r>
              <a:rPr lang="fi-FI" b="1" dirty="0"/>
              <a:t> Finn </a:t>
            </a:r>
            <a:r>
              <a:rPr lang="fi-FI" b="1" dirty="0" err="1"/>
              <a:t>has</a:t>
            </a:r>
            <a:r>
              <a:rPr lang="fi-FI" b="1" dirty="0"/>
              <a:t> </a:t>
            </a:r>
            <a:r>
              <a:rPr lang="fi-FI" b="1" dirty="0" err="1"/>
              <a:t>experienced</a:t>
            </a:r>
            <a:r>
              <a:rPr lang="fi-FI" b="1" dirty="0"/>
              <a:t> </a:t>
            </a:r>
            <a:r>
              <a:rPr lang="fi-FI" b="1" dirty="0" err="1"/>
              <a:t>harms</a:t>
            </a:r>
            <a:r>
              <a:rPr lang="fi-FI" b="1" dirty="0"/>
              <a:t> </a:t>
            </a:r>
            <a:r>
              <a:rPr lang="fi-FI" b="1" dirty="0" err="1"/>
              <a:t>due</a:t>
            </a:r>
            <a:r>
              <a:rPr lang="fi-FI" b="1" dirty="0"/>
              <a:t> to </a:t>
            </a:r>
            <a:r>
              <a:rPr lang="fi-FI" b="1" dirty="0" err="1"/>
              <a:t>parental</a:t>
            </a:r>
            <a:r>
              <a:rPr lang="fi-FI" b="1" dirty="0"/>
              <a:t> </a:t>
            </a:r>
            <a:r>
              <a:rPr lang="fi-FI" b="1" dirty="0" err="1"/>
              <a:t>drinking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7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In Finland, </a:t>
            </a: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br>
              <a:rPr lang="fi-FI" dirty="0"/>
            </a:br>
            <a:r>
              <a:rPr lang="fi-FI" b="1" dirty="0"/>
              <a:t>65 000 – 70 000 </a:t>
            </a:r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whose</a:t>
            </a:r>
            <a:r>
              <a:rPr lang="fi-FI" dirty="0"/>
              <a:t> 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parent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a </a:t>
            </a:r>
            <a:r>
              <a:rPr lang="fi-FI" dirty="0" err="1"/>
              <a:t>serious</a:t>
            </a:r>
            <a:r>
              <a:rPr lang="fi-FI" dirty="0"/>
              <a:t> </a:t>
            </a:r>
            <a:r>
              <a:rPr lang="fi-FI" dirty="0" err="1"/>
              <a:t>substance</a:t>
            </a:r>
            <a:r>
              <a:rPr lang="fi-FI" dirty="0"/>
              <a:t> </a:t>
            </a:r>
            <a:r>
              <a:rPr lang="fi-FI" dirty="0" err="1"/>
              <a:t>abuse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6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6216" y="1553068"/>
            <a:ext cx="6619244" cy="2008236"/>
          </a:xfrm>
        </p:spPr>
        <p:txBody>
          <a:bodyPr/>
          <a:lstStyle/>
          <a:p>
            <a:r>
              <a:rPr lang="fi-FI" b="1" dirty="0"/>
              <a:t>How </a:t>
            </a:r>
            <a:r>
              <a:rPr lang="fi-FI" b="1" dirty="0" err="1"/>
              <a:t>many</a:t>
            </a:r>
            <a:r>
              <a:rPr lang="fi-FI" b="1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getting</a:t>
            </a:r>
            <a:r>
              <a:rPr lang="fi-FI" b="1" dirty="0"/>
              <a:t> help &amp; </a:t>
            </a:r>
            <a:r>
              <a:rPr lang="fi-FI" b="1" dirty="0" err="1"/>
              <a:t>support</a:t>
            </a:r>
            <a:endParaRPr lang="fi-FI" b="1" dirty="0"/>
          </a:p>
        </p:txBody>
      </p:sp>
      <p:sp>
        <p:nvSpPr>
          <p:cNvPr id="5" name="Suorakulmio 4"/>
          <p:cNvSpPr/>
          <p:nvPr/>
        </p:nvSpPr>
        <p:spPr>
          <a:xfrm>
            <a:off x="4827319" y="3429000"/>
            <a:ext cx="126113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i-FI" sz="9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164" y="2981382"/>
            <a:ext cx="7886700" cy="2663623"/>
          </a:xfrm>
        </p:spPr>
        <p:txBody>
          <a:bodyPr>
            <a:normAutofit/>
          </a:bodyPr>
          <a:lstStyle/>
          <a:p>
            <a:r>
              <a:rPr lang="fi-FI" sz="3200" dirty="0"/>
              <a:t>Target is to </a:t>
            </a:r>
            <a:r>
              <a:rPr lang="fi-FI" sz="3200" dirty="0" err="1"/>
              <a:t>make</a:t>
            </a:r>
            <a:r>
              <a:rPr lang="fi-FI" sz="3200" dirty="0"/>
              <a:t> </a:t>
            </a:r>
            <a:r>
              <a:rPr lang="fi-FI" sz="3200" dirty="0" err="1"/>
              <a:t>affected</a:t>
            </a:r>
            <a:r>
              <a:rPr lang="fi-FI" sz="3200" dirty="0"/>
              <a:t> </a:t>
            </a:r>
            <a:r>
              <a:rPr lang="fi-FI" sz="3200" dirty="0" err="1"/>
              <a:t>Family</a:t>
            </a:r>
            <a:r>
              <a:rPr lang="fi-FI" sz="3200" dirty="0"/>
              <a:t> </a:t>
            </a:r>
            <a:r>
              <a:rPr lang="fi-FI" sz="3200" dirty="0" err="1"/>
              <a:t>members</a:t>
            </a:r>
            <a:r>
              <a:rPr lang="fi-FI" sz="3200" dirty="0"/>
              <a:t> &amp; </a:t>
            </a:r>
            <a:r>
              <a:rPr lang="fi-FI" sz="3200" dirty="0" err="1"/>
              <a:t>Close</a:t>
            </a:r>
            <a:r>
              <a:rPr lang="fi-FI" sz="3200" dirty="0"/>
              <a:t> </a:t>
            </a:r>
            <a:r>
              <a:rPr lang="fi-FI" sz="3200" dirty="0" err="1"/>
              <a:t>others</a:t>
            </a:r>
            <a:r>
              <a:rPr lang="fi-FI" sz="3200" dirty="0"/>
              <a:t> </a:t>
            </a:r>
            <a:r>
              <a:rPr lang="fi-FI" sz="3200" dirty="0" err="1"/>
              <a:t>visible</a:t>
            </a:r>
            <a:r>
              <a:rPr lang="fi-FI" sz="3200" dirty="0"/>
              <a:t> 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service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r>
              <a:rPr lang="fi-FI" sz="3200" dirty="0"/>
              <a:t> and/</a:t>
            </a:r>
            <a:r>
              <a:rPr lang="fi-FI" sz="3200" dirty="0" err="1"/>
              <a:t>or</a:t>
            </a:r>
            <a:r>
              <a:rPr lang="fi-FI" sz="3200" dirty="0"/>
              <a:t> </a:t>
            </a:r>
            <a:r>
              <a:rPr lang="fi-FI" sz="3200" dirty="0" err="1"/>
              <a:t>get</a:t>
            </a:r>
            <a:r>
              <a:rPr lang="fi-FI" sz="3200" dirty="0"/>
              <a:t> </a:t>
            </a:r>
            <a:r>
              <a:rPr lang="fi-FI" sz="3200" dirty="0" err="1"/>
              <a:t>them</a:t>
            </a:r>
            <a:r>
              <a:rPr lang="fi-FI" sz="3200" dirty="0"/>
              <a:t> help &amp; </a:t>
            </a:r>
            <a:r>
              <a:rPr lang="fi-FI" sz="3200" dirty="0" err="1"/>
              <a:t>support</a:t>
            </a:r>
            <a:r>
              <a:rPr lang="fi-FI" sz="3200" dirty="0"/>
              <a:t> in </a:t>
            </a:r>
            <a:r>
              <a:rPr lang="fi-FI" sz="3200" dirty="0" err="1"/>
              <a:t>their</a:t>
            </a:r>
            <a:r>
              <a:rPr lang="fi-FI" sz="3200" dirty="0"/>
              <a:t> </a:t>
            </a:r>
            <a:r>
              <a:rPr lang="fi-FI" sz="3200" dirty="0" err="1"/>
              <a:t>own</a:t>
            </a:r>
            <a:r>
              <a:rPr lang="fi-FI" sz="3200" dirty="0"/>
              <a:t> </a:t>
            </a:r>
            <a:r>
              <a:rPr lang="fi-FI" sz="3200" dirty="0" err="1"/>
              <a:t>right</a:t>
            </a:r>
            <a:r>
              <a:rPr lang="fi-FI" sz="3200" dirty="0"/>
              <a:t>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77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591" y="1441121"/>
            <a:ext cx="8950817" cy="530223"/>
          </a:xfrm>
        </p:spPr>
        <p:txBody>
          <a:bodyPr>
            <a:normAutofit fontScale="90000"/>
          </a:bodyPr>
          <a:lstStyle/>
          <a:p>
            <a:pPr algn="ctr"/>
            <a:br>
              <a:rPr lang="fi-FI" dirty="0"/>
            </a:br>
            <a:r>
              <a:rPr lang="fi-FI" sz="3600" dirty="0"/>
              <a:t>2 Interactive </a:t>
            </a:r>
            <a:r>
              <a:rPr lang="fi-FI" sz="3600" dirty="0" err="1"/>
              <a:t>tests</a:t>
            </a:r>
            <a:r>
              <a:rPr lang="fi-FI" sz="3600" dirty="0"/>
              <a:t> </a:t>
            </a:r>
            <a:r>
              <a:rPr lang="fi-FI" sz="3600" dirty="0" err="1"/>
              <a:t>under</a:t>
            </a:r>
            <a:r>
              <a:rPr lang="fi-FI" sz="3600" dirty="0"/>
              <a:t> </a:t>
            </a:r>
            <a:r>
              <a:rPr lang="fi-FI" sz="3600" dirty="0" err="1"/>
              <a:t>development</a:t>
            </a:r>
            <a:r>
              <a:rPr lang="fi-FI" sz="3600" dirty="0"/>
              <a:t>:</a:t>
            </a:r>
            <a:br>
              <a:rPr lang="fi-FI" sz="3600" dirty="0"/>
            </a:br>
            <a:r>
              <a:rPr lang="fi-FI" sz="3600" dirty="0"/>
              <a:t>for </a:t>
            </a:r>
            <a:r>
              <a:rPr lang="fi-FI" sz="3600" dirty="0" err="1"/>
              <a:t>Drinker</a:t>
            </a:r>
            <a:r>
              <a:rPr lang="fi-FI" sz="3600" dirty="0"/>
              <a:t>  &amp;  for </a:t>
            </a:r>
            <a:r>
              <a:rPr lang="fi-FI" sz="3600" dirty="0" err="1"/>
              <a:t>Family</a:t>
            </a:r>
            <a:r>
              <a:rPr lang="fi-FI" sz="3600" dirty="0"/>
              <a:t> </a:t>
            </a:r>
            <a:r>
              <a:rPr lang="fi-FI" sz="3600" dirty="0" err="1"/>
              <a:t>Member</a:t>
            </a:r>
            <a:r>
              <a:rPr lang="fi-FI" sz="3600" dirty="0"/>
              <a:t>/</a:t>
            </a:r>
            <a:r>
              <a:rPr lang="fi-FI" sz="3600" dirty="0" err="1"/>
              <a:t>Close</a:t>
            </a:r>
            <a:r>
              <a:rPr lang="fi-FI" sz="3600" dirty="0"/>
              <a:t> </a:t>
            </a:r>
            <a:r>
              <a:rPr lang="fi-FI" sz="3600" dirty="0" err="1"/>
              <a:t>others</a:t>
            </a:r>
            <a:br>
              <a:rPr lang="fi-FI" sz="3600" dirty="0"/>
            </a:br>
            <a:endParaRPr lang="fi-FI" dirty="0"/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F9AE1471-022D-474E-9CC6-1F5D65BE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2" y="2239269"/>
            <a:ext cx="4475408" cy="6213971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Do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i="1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think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 is </a:t>
            </a:r>
            <a:r>
              <a:rPr lang="fi-FI" sz="3800" dirty="0" err="1">
                <a:latin typeface="Arial Narrow" panose="020B0606020202030204" pitchFamily="34" charset="0"/>
              </a:rPr>
              <a:t>excessive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Does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She</a:t>
            </a:r>
            <a:r>
              <a:rPr lang="fi-FI" sz="3800" dirty="0">
                <a:latin typeface="Arial Narrow" panose="020B0606020202030204" pitchFamily="34" charset="0"/>
              </a:rPr>
              <a:t>/He </a:t>
            </a:r>
            <a:r>
              <a:rPr lang="fi-FI" sz="3800" dirty="0" err="1">
                <a:latin typeface="Arial Narrow" panose="020B0606020202030204" pitchFamily="34" charset="0"/>
              </a:rPr>
              <a:t>comment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Have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ever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failed</a:t>
            </a:r>
            <a:r>
              <a:rPr lang="fi-FI" sz="3800" dirty="0">
                <a:latin typeface="Arial Narrow" panose="020B0606020202030204" pitchFamily="34" charset="0"/>
              </a:rPr>
              <a:t> to </a:t>
            </a:r>
            <a:r>
              <a:rPr lang="fi-FI" sz="3800" dirty="0" err="1">
                <a:latin typeface="Arial Narrow" panose="020B0606020202030204" pitchFamily="34" charset="0"/>
              </a:rPr>
              <a:t>do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something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promised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or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planned</a:t>
            </a:r>
            <a:r>
              <a:rPr lang="fi-FI" sz="3800" dirty="0">
                <a:latin typeface="Arial Narrow" panose="020B0606020202030204" pitchFamily="34" charset="0"/>
              </a:rPr>
              <a:t> to </a:t>
            </a:r>
            <a:r>
              <a:rPr lang="fi-FI" sz="3800" dirty="0" err="1">
                <a:latin typeface="Arial Narrow" panose="020B0606020202030204" pitchFamily="34" charset="0"/>
              </a:rPr>
              <a:t>do</a:t>
            </a:r>
            <a:r>
              <a:rPr lang="fi-FI" sz="3800" dirty="0">
                <a:latin typeface="Arial Narrow" panose="020B0606020202030204" pitchFamily="34" charset="0"/>
              </a:rPr>
              <a:t>, </a:t>
            </a:r>
            <a:r>
              <a:rPr lang="fi-FI" sz="3800" dirty="0" err="1">
                <a:latin typeface="Arial Narrow" panose="020B0606020202030204" pitchFamily="34" charset="0"/>
              </a:rPr>
              <a:t>because</a:t>
            </a:r>
            <a:r>
              <a:rPr lang="fi-FI" sz="3800" dirty="0">
                <a:latin typeface="Arial Narrow" panose="020B0606020202030204" pitchFamily="34" charset="0"/>
              </a:rPr>
              <a:t> of </a:t>
            </a:r>
            <a:r>
              <a:rPr lang="fi-FI" sz="3800" dirty="0" err="1">
                <a:latin typeface="Arial Narrow" panose="020B0606020202030204" pitchFamily="34" charset="0"/>
              </a:rPr>
              <a:t>the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seen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drunk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Have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been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argueing</a:t>
            </a:r>
            <a:r>
              <a:rPr lang="fi-FI" sz="3800" dirty="0">
                <a:latin typeface="Arial Narrow" panose="020B0606020202030204" pitchFamily="34" charset="0"/>
              </a:rPr>
              <a:t> at </a:t>
            </a:r>
            <a:r>
              <a:rPr lang="fi-FI" sz="3800" dirty="0" err="1">
                <a:latin typeface="Arial Narrow" panose="020B0606020202030204" pitchFamily="34" charset="0"/>
              </a:rPr>
              <a:t>the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consequence</a:t>
            </a:r>
            <a:r>
              <a:rPr lang="fi-FI" sz="3800" dirty="0">
                <a:latin typeface="Arial Narrow" panose="020B0606020202030204" pitchFamily="34" charset="0"/>
              </a:rPr>
              <a:t> of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Have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been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hiding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from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Have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hurt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mentally</a:t>
            </a:r>
            <a:br>
              <a:rPr lang="fi-FI" sz="3800" dirty="0">
                <a:latin typeface="Arial Narrow" panose="020B0606020202030204" pitchFamily="34" charset="0"/>
              </a:rPr>
            </a:br>
            <a:r>
              <a:rPr lang="fi-FI" sz="3800" dirty="0" err="1">
                <a:latin typeface="Arial Narrow" panose="020B0606020202030204" pitchFamily="34" charset="0"/>
              </a:rPr>
              <a:t>or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physically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or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someone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else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asked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</a:t>
            </a:r>
            <a:r>
              <a:rPr lang="fi-FI" sz="3800" dirty="0">
                <a:latin typeface="Arial Narrow" panose="020B0606020202030204" pitchFamily="34" charset="0"/>
              </a:rPr>
              <a:t> to stop </a:t>
            </a:r>
            <a:r>
              <a:rPr lang="fi-FI" sz="3800" dirty="0" err="1">
                <a:latin typeface="Arial Narrow" panose="020B0606020202030204" pitchFamily="34" charset="0"/>
              </a:rPr>
              <a:t>or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cut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down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the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drinking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been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feeling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ashamed</a:t>
            </a:r>
            <a:r>
              <a:rPr lang="fi-FI" sz="3800" dirty="0">
                <a:latin typeface="Arial Narrow" panose="020B0606020202030204" pitchFamily="34" charset="0"/>
              </a:rPr>
              <a:t>, </a:t>
            </a:r>
            <a:r>
              <a:rPr lang="fi-FI" sz="3800" dirty="0" err="1">
                <a:latin typeface="Arial Narrow" panose="020B0606020202030204" pitchFamily="34" charset="0"/>
              </a:rPr>
              <a:t>being</a:t>
            </a:r>
            <a:r>
              <a:rPr lang="fi-FI" sz="3800" dirty="0">
                <a:latin typeface="Arial Narrow" panose="020B0606020202030204" pitchFamily="34" charset="0"/>
              </a:rPr>
              <a:t> an outsider </a:t>
            </a:r>
            <a:r>
              <a:rPr lang="fi-FI" sz="3800" dirty="0" err="1">
                <a:latin typeface="Arial Narrow" panose="020B0606020202030204" pitchFamily="34" charset="0"/>
              </a:rPr>
              <a:t>or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less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worthy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3800" dirty="0" err="1">
                <a:latin typeface="Arial Narrow" panose="020B0606020202030204" pitchFamily="34" charset="0"/>
              </a:rPr>
              <a:t>Has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your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family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member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experienced</a:t>
            </a:r>
            <a:r>
              <a:rPr lang="fi-FI" sz="3800" dirty="0">
                <a:latin typeface="Arial Narrow" panose="020B0606020202030204" pitchFamily="34" charset="0"/>
              </a:rPr>
              <a:t> </a:t>
            </a:r>
            <a:r>
              <a:rPr lang="fi-FI" sz="3800" dirty="0" err="1">
                <a:latin typeface="Arial Narrow" panose="020B0606020202030204" pitchFamily="34" charset="0"/>
              </a:rPr>
              <a:t>fatigue</a:t>
            </a:r>
            <a:r>
              <a:rPr lang="fi-FI" sz="3800" dirty="0">
                <a:latin typeface="Arial Narrow" panose="020B0606020202030204" pitchFamily="34" charset="0"/>
              </a:rPr>
              <a:t>, depression </a:t>
            </a:r>
            <a:r>
              <a:rPr lang="fi-FI" sz="3800" dirty="0" err="1">
                <a:latin typeface="Arial Narrow" panose="020B0606020202030204" pitchFamily="34" charset="0"/>
              </a:rPr>
              <a:t>anxiety</a:t>
            </a:r>
            <a:r>
              <a:rPr lang="fi-FI" sz="3800" dirty="0">
                <a:latin typeface="Arial Narrow" panose="020B0606020202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fi-FI" sz="29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sp>
        <p:nvSpPr>
          <p:cNvPr id="28" name="Sisällön paikkamerkki 6">
            <a:extLst>
              <a:ext uri="{FF2B5EF4-FFF2-40B4-BE49-F238E27FC236}">
                <a16:creationId xmlns:a16="http://schemas.microsoft.com/office/drawing/2014/main" id="{15DAEC5B-0E49-4A8A-A0D3-FE28B16CF43C}"/>
              </a:ext>
            </a:extLst>
          </p:cNvPr>
          <p:cNvSpPr txBox="1">
            <a:spLocks/>
          </p:cNvSpPr>
          <p:nvPr/>
        </p:nvSpPr>
        <p:spPr>
          <a:xfrm>
            <a:off x="4919111" y="2235852"/>
            <a:ext cx="4051634" cy="376068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You</a:t>
            </a:r>
            <a:r>
              <a:rPr lang="fi-FI" sz="1800" dirty="0"/>
              <a:t> </a:t>
            </a:r>
            <a:r>
              <a:rPr lang="fi-FI" sz="1800" dirty="0" err="1"/>
              <a:t>think</a:t>
            </a:r>
            <a:r>
              <a:rPr lang="fi-FI" sz="1800" dirty="0"/>
              <a:t> </a:t>
            </a:r>
            <a:r>
              <a:rPr lang="fi-FI" sz="1800" i="1" dirty="0" err="1"/>
              <a:t>His</a:t>
            </a:r>
            <a:r>
              <a:rPr lang="fi-FI" sz="1800" i="1" dirty="0"/>
              <a:t>/</a:t>
            </a:r>
            <a:r>
              <a:rPr lang="fi-FI" sz="1800" i="1" dirty="0" err="1"/>
              <a:t>Her</a:t>
            </a:r>
            <a:r>
              <a:rPr lang="fi-FI" sz="1800" i="1" dirty="0"/>
              <a:t> </a:t>
            </a:r>
            <a:r>
              <a:rPr lang="fi-FI" sz="1800" dirty="0" err="1"/>
              <a:t>drinking</a:t>
            </a:r>
            <a:r>
              <a:rPr lang="fi-FI" sz="1800" dirty="0"/>
              <a:t> is </a:t>
            </a:r>
            <a:r>
              <a:rPr lang="fi-FI" sz="1800" dirty="0" err="1"/>
              <a:t>excessive</a:t>
            </a:r>
            <a:r>
              <a:rPr lang="fi-FI" sz="1800" dirty="0"/>
              <a:t>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you</a:t>
            </a:r>
            <a:r>
              <a:rPr lang="fi-FI" sz="1800" dirty="0"/>
              <a:t> </a:t>
            </a:r>
            <a:r>
              <a:rPr lang="fi-FI" sz="1800" dirty="0" err="1"/>
              <a:t>comment</a:t>
            </a:r>
            <a:r>
              <a:rPr lang="fi-FI" sz="1800" dirty="0"/>
              <a:t> </a:t>
            </a:r>
            <a:r>
              <a:rPr lang="fi-FI" sz="1800" dirty="0" err="1"/>
              <a:t>His</a:t>
            </a:r>
            <a:r>
              <a:rPr lang="fi-FI" sz="1800" dirty="0"/>
              <a:t>/</a:t>
            </a:r>
            <a:r>
              <a:rPr lang="fi-FI" sz="1800" dirty="0" err="1"/>
              <a:t>Her</a:t>
            </a:r>
            <a:r>
              <a:rPr lang="fi-FI" sz="1800" dirty="0"/>
              <a:t> </a:t>
            </a:r>
            <a:r>
              <a:rPr lang="fi-FI" sz="1800" dirty="0" err="1"/>
              <a:t>drinking</a:t>
            </a:r>
            <a:r>
              <a:rPr lang="fi-FI" sz="1800" dirty="0"/>
              <a:t>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800" dirty="0" err="1"/>
              <a:t>Has</a:t>
            </a:r>
            <a:r>
              <a:rPr lang="fi-FI" sz="1800" dirty="0"/>
              <a:t> He/</a:t>
            </a:r>
            <a:r>
              <a:rPr lang="fi-FI" sz="1800" dirty="0" err="1"/>
              <a:t>She</a:t>
            </a:r>
            <a:r>
              <a:rPr lang="fi-FI" sz="1800" dirty="0"/>
              <a:t> </a:t>
            </a:r>
            <a:r>
              <a:rPr lang="fi-FI" sz="1800" dirty="0" err="1"/>
              <a:t>failed</a:t>
            </a:r>
            <a:r>
              <a:rPr lang="fi-FI" sz="1800" dirty="0"/>
              <a:t> to </a:t>
            </a: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something</a:t>
            </a:r>
            <a:r>
              <a:rPr lang="fi-FI" sz="1800" dirty="0"/>
              <a:t> </a:t>
            </a:r>
            <a:r>
              <a:rPr lang="fi-FI" sz="1800" dirty="0" err="1"/>
              <a:t>promised</a:t>
            </a:r>
            <a:r>
              <a:rPr lang="fi-FI" sz="1800" dirty="0"/>
              <a:t> </a:t>
            </a:r>
            <a:r>
              <a:rPr lang="fi-FI" sz="1800" dirty="0" err="1"/>
              <a:t>or</a:t>
            </a:r>
            <a:r>
              <a:rPr lang="fi-FI" sz="1800" dirty="0"/>
              <a:t> </a:t>
            </a:r>
            <a:r>
              <a:rPr lang="fi-FI" sz="1800" dirty="0" err="1"/>
              <a:t>planned</a:t>
            </a:r>
            <a:r>
              <a:rPr lang="fi-FI" sz="1800" dirty="0"/>
              <a:t> to </a:t>
            </a:r>
            <a:r>
              <a:rPr lang="fi-FI" sz="1800" dirty="0" err="1"/>
              <a:t>do</a:t>
            </a:r>
            <a:r>
              <a:rPr lang="fi-FI" sz="1800" dirty="0"/>
              <a:t> </a:t>
            </a:r>
            <a:r>
              <a:rPr lang="fi-FI" sz="1800" dirty="0" err="1"/>
              <a:t>because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drinking</a:t>
            </a:r>
            <a:r>
              <a:rPr lang="fi-FI" sz="1800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 err="1"/>
              <a:t>Etc</a:t>
            </a:r>
            <a:r>
              <a:rPr lang="fi-FI" sz="18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 u="sng" dirty="0" err="1"/>
              <a:t>Background</a:t>
            </a:r>
            <a:r>
              <a:rPr lang="fi-FI" sz="1800" b="1" u="sng" dirty="0"/>
              <a:t> </a:t>
            </a:r>
            <a:r>
              <a:rPr lang="fi-FI" sz="1800" b="1" u="sng" dirty="0" err="1"/>
              <a:t>questions</a:t>
            </a:r>
            <a:r>
              <a:rPr lang="fi-FI" sz="1800" b="1" u="sng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/>
              <a:t>Sex: </a:t>
            </a:r>
            <a:r>
              <a:rPr lang="fi-FI" sz="1800" dirty="0" err="1"/>
              <a:t>male</a:t>
            </a:r>
            <a:r>
              <a:rPr lang="fi-FI" sz="1800" dirty="0"/>
              <a:t>, </a:t>
            </a:r>
            <a:r>
              <a:rPr lang="fi-FI" sz="1800" dirty="0" err="1"/>
              <a:t>female</a:t>
            </a:r>
            <a:r>
              <a:rPr lang="fi-FI" sz="1800" dirty="0"/>
              <a:t>, </a:t>
            </a:r>
            <a:r>
              <a:rPr lang="fi-FI" sz="1800" dirty="0" err="1"/>
              <a:t>other</a:t>
            </a:r>
            <a:r>
              <a:rPr lang="fi-FI" sz="1800" dirty="0"/>
              <a:t>, I </a:t>
            </a:r>
            <a:r>
              <a:rPr lang="fi-FI" sz="1800" dirty="0" err="1"/>
              <a:t>don’t</a:t>
            </a:r>
            <a:r>
              <a:rPr lang="fi-FI" sz="1800" dirty="0"/>
              <a:t> </a:t>
            </a:r>
            <a:r>
              <a:rPr lang="fi-FI" sz="1800" dirty="0" err="1"/>
              <a:t>want</a:t>
            </a:r>
            <a:r>
              <a:rPr lang="fi-FI" sz="1800" dirty="0"/>
              <a:t> to </a:t>
            </a:r>
            <a:r>
              <a:rPr lang="fi-FI" sz="1800" dirty="0" err="1"/>
              <a:t>tell</a:t>
            </a:r>
            <a:br>
              <a:rPr lang="fi-FI" sz="1800" dirty="0"/>
            </a:br>
            <a:r>
              <a:rPr lang="fi-FI" sz="1800" b="1" dirty="0" err="1"/>
              <a:t>Age</a:t>
            </a:r>
            <a:r>
              <a:rPr lang="fi-FI" sz="18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 err="1"/>
              <a:t>What</a:t>
            </a:r>
            <a:r>
              <a:rPr lang="fi-FI" sz="1800" b="1" dirty="0"/>
              <a:t> is </a:t>
            </a:r>
            <a:r>
              <a:rPr lang="fi-FI" sz="1800" b="1" dirty="0" err="1"/>
              <a:t>your</a:t>
            </a:r>
            <a:r>
              <a:rPr lang="fi-FI" sz="1800" b="1" dirty="0"/>
              <a:t> </a:t>
            </a:r>
            <a:r>
              <a:rPr lang="fi-FI" sz="1800" b="1" dirty="0" err="1"/>
              <a:t>relation</a:t>
            </a:r>
            <a:r>
              <a:rPr lang="fi-FI" sz="1800" b="1" dirty="0"/>
              <a:t> to </a:t>
            </a:r>
            <a:r>
              <a:rPr lang="fi-FI" sz="1800" b="1" dirty="0" err="1"/>
              <a:t>the</a:t>
            </a:r>
            <a:r>
              <a:rPr lang="fi-FI" sz="1800" b="1" dirty="0"/>
              <a:t> person in </a:t>
            </a:r>
            <a:r>
              <a:rPr lang="fi-FI" sz="1800" b="1" dirty="0" err="1"/>
              <a:t>question</a:t>
            </a:r>
            <a:r>
              <a:rPr lang="fi-FI" sz="1800" b="1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 dirty="0" err="1"/>
              <a:t>Did</a:t>
            </a:r>
            <a:r>
              <a:rPr lang="fi-FI" sz="1800" b="1" dirty="0"/>
              <a:t> </a:t>
            </a:r>
            <a:r>
              <a:rPr lang="fi-FI" sz="1800" b="1" dirty="0" err="1"/>
              <a:t>you</a:t>
            </a:r>
            <a:r>
              <a:rPr lang="fi-FI" sz="1800" b="1" dirty="0"/>
              <a:t> </a:t>
            </a:r>
            <a:r>
              <a:rPr lang="fi-FI" sz="1800" b="1" dirty="0" err="1"/>
              <a:t>experience</a:t>
            </a:r>
            <a:r>
              <a:rPr lang="fi-FI" sz="1800" b="1" dirty="0"/>
              <a:t> </a:t>
            </a:r>
            <a:r>
              <a:rPr lang="fi-FI" sz="1800" b="1" dirty="0" err="1"/>
              <a:t>harms</a:t>
            </a:r>
            <a:r>
              <a:rPr lang="fi-FI" sz="1800" b="1" dirty="0"/>
              <a:t> in </a:t>
            </a:r>
            <a:r>
              <a:rPr lang="fi-FI" sz="1800" b="1" dirty="0" err="1"/>
              <a:t>your</a:t>
            </a:r>
            <a:r>
              <a:rPr lang="fi-FI" sz="1800" b="1" dirty="0"/>
              <a:t> </a:t>
            </a:r>
            <a:r>
              <a:rPr lang="fi-FI" sz="1800" b="1" dirty="0" err="1"/>
              <a:t>childhood</a:t>
            </a:r>
            <a:r>
              <a:rPr lang="fi-FI" sz="1800" b="1" dirty="0"/>
              <a:t> home </a:t>
            </a:r>
            <a:r>
              <a:rPr lang="fi-FI" sz="1800" b="1" dirty="0" err="1"/>
              <a:t>due</a:t>
            </a:r>
            <a:r>
              <a:rPr lang="fi-FI" sz="1800" b="1" dirty="0"/>
              <a:t> to </a:t>
            </a:r>
            <a:r>
              <a:rPr lang="fi-FI" sz="1800" b="1" dirty="0" err="1"/>
              <a:t>parental</a:t>
            </a:r>
            <a:r>
              <a:rPr lang="fi-FI" sz="1800" b="1" dirty="0"/>
              <a:t> </a:t>
            </a:r>
            <a:r>
              <a:rPr lang="fi-FI" sz="1800" b="1" dirty="0" err="1"/>
              <a:t>drinking</a:t>
            </a:r>
            <a:r>
              <a:rPr lang="fi-FI" sz="1800" b="1" dirty="0"/>
              <a:t>?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597DB13E-20AC-4CD3-9117-CDCAE357F842}"/>
              </a:ext>
            </a:extLst>
          </p:cNvPr>
          <p:cNvSpPr/>
          <p:nvPr/>
        </p:nvSpPr>
        <p:spPr>
          <a:xfrm>
            <a:off x="4821382" y="4973584"/>
            <a:ext cx="4051634" cy="114872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2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3782-45CC-4A46-9BE7-AA22D272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Next </a:t>
            </a:r>
            <a:r>
              <a:rPr lang="fi-FI" dirty="0" err="1"/>
              <a:t>step</a:t>
            </a:r>
            <a:r>
              <a:rPr lang="fi-FI" dirty="0"/>
              <a:t> to go </a:t>
            </a:r>
            <a:r>
              <a:rPr lang="fi-FI" dirty="0" err="1"/>
              <a:t>online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D95A42-08DE-4C43-86E2-159C8E3E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AddictionLink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210 000 </a:t>
            </a:r>
            <a:r>
              <a:rPr lang="fi-FI" dirty="0" err="1"/>
              <a:t>visitors</a:t>
            </a:r>
            <a:r>
              <a:rPr lang="fi-FI" dirty="0"/>
              <a:t> </a:t>
            </a:r>
            <a:r>
              <a:rPr lang="fi-FI" dirty="0" err="1"/>
              <a:t>monthly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1/3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members</a:t>
            </a:r>
            <a:r>
              <a:rPr lang="fi-FI" dirty="0"/>
              <a:t> &amp; </a:t>
            </a:r>
            <a:r>
              <a:rPr lang="fi-FI" dirty="0" err="1"/>
              <a:t>close</a:t>
            </a:r>
            <a:r>
              <a:rPr lang="fi-FI" dirty="0"/>
              <a:t> </a:t>
            </a:r>
            <a:r>
              <a:rPr lang="fi-FI" dirty="0" err="1"/>
              <a:t>others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Online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popular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Data is </a:t>
            </a:r>
            <a:r>
              <a:rPr lang="fi-FI" dirty="0" err="1"/>
              <a:t>saved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server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AUDIT </a:t>
            </a:r>
            <a:r>
              <a:rPr lang="fi-FI" dirty="0" err="1"/>
              <a:t>online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in </a:t>
            </a:r>
            <a:r>
              <a:rPr lang="fi-FI" dirty="0" err="1"/>
              <a:t>AddictionLink</a:t>
            </a:r>
            <a:r>
              <a:rPr lang="fi-FI" dirty="0"/>
              <a:t> </a:t>
            </a:r>
            <a:r>
              <a:rPr lang="en-US" dirty="0"/>
              <a:t>569 416 times</a:t>
            </a:r>
            <a:r>
              <a:rPr lang="fi-FI" dirty="0"/>
              <a:t> (2003 -2016)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 err="1"/>
              <a:t>Alkohol</a:t>
            </a:r>
            <a:r>
              <a:rPr lang="fi-FI" dirty="0"/>
              <a:t>-E </a:t>
            </a:r>
            <a:r>
              <a:rPr lang="fi-FI" dirty="0" err="1"/>
              <a:t>used</a:t>
            </a:r>
            <a:r>
              <a:rPr lang="fi-FI" dirty="0"/>
              <a:t> 1289 </a:t>
            </a:r>
            <a:r>
              <a:rPr lang="fi-FI" dirty="0" err="1"/>
              <a:t>times</a:t>
            </a:r>
            <a:r>
              <a:rPr lang="fi-FI" dirty="0"/>
              <a:t> in 2017 </a:t>
            </a:r>
            <a:r>
              <a:rPr lang="fi-FI" dirty="0">
                <a:sym typeface="Wingdings" panose="05000000000000000000" pitchFamily="2" charset="2"/>
              </a:rPr>
              <a:t>  </a:t>
            </a:r>
            <a:r>
              <a:rPr lang="fi-FI" dirty="0" err="1">
                <a:sym typeface="Wingdings" panose="05000000000000000000" pitchFamily="2" charset="2"/>
              </a:rPr>
              <a:t>users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/>
              <a:t>respond</a:t>
            </a:r>
            <a:r>
              <a:rPr lang="fi-FI" dirty="0"/>
              <a:t> </a:t>
            </a:r>
            <a:r>
              <a:rPr lang="fi-FI" dirty="0" err="1"/>
              <a:t>alcohol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is </a:t>
            </a:r>
            <a:r>
              <a:rPr lang="fi-FI" dirty="0" err="1"/>
              <a:t>destructive</a:t>
            </a:r>
            <a:r>
              <a:rPr lang="fi-FI" dirty="0"/>
              <a:t> to </a:t>
            </a:r>
            <a:r>
              <a:rPr lang="fi-FI" dirty="0" err="1"/>
              <a:t>family</a:t>
            </a:r>
            <a:r>
              <a:rPr lang="fi-FI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Through feedback it is </a:t>
            </a:r>
            <a:r>
              <a:rPr lang="fi-FI" dirty="0" err="1"/>
              <a:t>possible</a:t>
            </a:r>
            <a:r>
              <a:rPr lang="fi-FI" dirty="0"/>
              <a:t> to </a:t>
            </a:r>
            <a:r>
              <a:rPr lang="fi-FI" dirty="0" err="1"/>
              <a:t>provoke</a:t>
            </a:r>
            <a:r>
              <a:rPr lang="fi-FI" dirty="0"/>
              <a:t> </a:t>
            </a:r>
            <a:r>
              <a:rPr lang="fi-FI" dirty="0" err="1"/>
              <a:t>thinking</a:t>
            </a:r>
            <a:r>
              <a:rPr lang="fi-FI" dirty="0"/>
              <a:t> and </a:t>
            </a:r>
            <a:r>
              <a:rPr lang="fi-FI" dirty="0" err="1"/>
              <a:t>motivate</a:t>
            </a:r>
            <a:r>
              <a:rPr lang="fi-FI" dirty="0"/>
              <a:t> action.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For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member</a:t>
            </a:r>
            <a:r>
              <a:rPr lang="fi-FI" dirty="0"/>
              <a:t>: </a:t>
            </a:r>
            <a:r>
              <a:rPr lang="fi-FI" dirty="0" err="1"/>
              <a:t>strenghten</a:t>
            </a:r>
            <a:r>
              <a:rPr lang="fi-FI" dirty="0"/>
              <a:t> </a:t>
            </a:r>
            <a:r>
              <a:rPr lang="fi-FI" dirty="0" err="1"/>
              <a:t>coping</a:t>
            </a:r>
            <a:r>
              <a:rPr lang="fi-FI" dirty="0"/>
              <a:t> </a:t>
            </a:r>
            <a:r>
              <a:rPr lang="fi-FI" dirty="0" err="1"/>
              <a:t>strategies</a:t>
            </a:r>
            <a:r>
              <a:rPr lang="fi-FI" dirty="0"/>
              <a:t>, </a:t>
            </a:r>
            <a:r>
              <a:rPr lang="fi-FI" dirty="0" err="1"/>
              <a:t>direct</a:t>
            </a:r>
            <a:r>
              <a:rPr lang="fi-FI" dirty="0"/>
              <a:t> to </a:t>
            </a:r>
            <a:r>
              <a:rPr lang="fi-FI" dirty="0" err="1"/>
              <a:t>seek</a:t>
            </a:r>
            <a:r>
              <a:rPr lang="fi-FI" dirty="0"/>
              <a:t> help.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For </a:t>
            </a:r>
            <a:r>
              <a:rPr lang="fi-FI" dirty="0" err="1"/>
              <a:t>Drinker</a:t>
            </a:r>
            <a:r>
              <a:rPr lang="fi-FI" dirty="0"/>
              <a:t>: </a:t>
            </a:r>
            <a:r>
              <a:rPr lang="fi-FI" dirty="0" err="1"/>
              <a:t>decrease</a:t>
            </a:r>
            <a:r>
              <a:rPr lang="fi-FI" dirty="0"/>
              <a:t> </a:t>
            </a:r>
            <a:r>
              <a:rPr lang="fi-FI" dirty="0" err="1"/>
              <a:t>denial</a:t>
            </a:r>
            <a:r>
              <a:rPr lang="fi-FI" dirty="0"/>
              <a:t>,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harms</a:t>
            </a:r>
            <a:r>
              <a:rPr lang="fi-FI" dirty="0"/>
              <a:t> to </a:t>
            </a:r>
            <a:r>
              <a:rPr lang="fi-FI" dirty="0" err="1"/>
              <a:t>others</a:t>
            </a:r>
            <a:r>
              <a:rPr lang="fi-FI" dirty="0"/>
              <a:t>, </a:t>
            </a:r>
            <a:r>
              <a:rPr lang="fi-FI" dirty="0" err="1"/>
              <a:t>motivate</a:t>
            </a:r>
            <a:r>
              <a:rPr lang="fi-FI" dirty="0"/>
              <a:t> for </a:t>
            </a:r>
            <a:r>
              <a:rPr lang="fi-FI" dirty="0" err="1"/>
              <a:t>change</a:t>
            </a:r>
            <a:r>
              <a:rPr lang="fi-FI" dirty="0"/>
              <a:t>, </a:t>
            </a:r>
            <a:r>
              <a:rPr lang="fi-FI" dirty="0" err="1"/>
              <a:t>direct</a:t>
            </a:r>
            <a:r>
              <a:rPr lang="fi-FI" dirty="0"/>
              <a:t> to </a:t>
            </a:r>
            <a:r>
              <a:rPr lang="fi-FI" dirty="0" err="1"/>
              <a:t>seek</a:t>
            </a:r>
            <a:r>
              <a:rPr lang="fi-FI" dirty="0"/>
              <a:t> help.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300E9D-C6F6-4CC6-BAAA-DBF271E4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38B0-62EC-4D41-B2D9-74D79F774FC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23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Retrovärit">
      <a:dk1>
        <a:srgbClr val="626367"/>
      </a:dk1>
      <a:lt1>
        <a:sysClr val="window" lastClr="FFFFFF"/>
      </a:lt1>
      <a:dk2>
        <a:srgbClr val="B3C431"/>
      </a:dk2>
      <a:lt2>
        <a:srgbClr val="E7E6E6"/>
      </a:lt2>
      <a:accent1>
        <a:srgbClr val="B3C431"/>
      </a:accent1>
      <a:accent2>
        <a:srgbClr val="123EA1"/>
      </a:accent2>
      <a:accent3>
        <a:srgbClr val="626367"/>
      </a:accent3>
      <a:accent4>
        <a:srgbClr val="BFDA71"/>
      </a:accent4>
      <a:accent5>
        <a:srgbClr val="A7B4D6"/>
      </a:accent5>
      <a:accent6>
        <a:srgbClr val="B2B2B2"/>
      </a:accent6>
      <a:hlink>
        <a:srgbClr val="626367"/>
      </a:hlink>
      <a:folHlink>
        <a:srgbClr val="626367"/>
      </a:folHlink>
    </a:clrScheme>
    <a:fontScheme name="A-klinikkasäätiö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9391FD69-9299-455F-9391-10519D7375E6}" vid="{9237B1BB-C294-409E-AE3A-4CE5861CC1C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3C0AD855471744A4920DBB411B9292" ma:contentTypeVersion="1" ma:contentTypeDescription="Luo uusi asiakirja." ma:contentTypeScope="" ma:versionID="21430636052699c2ad6421793f27058e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1e58dc6f9f074333b6f37da1abc83e2a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8986F-E5A9-4C63-B576-724C8863F8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ECC60C-3BF0-4559-879F-C42E2B75B2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E84A58-DF0E-4D70-BBB9-42AC3BB800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A-klinikkasäätiön retro Powerpoint-esityspohja (2)</Template>
  <TotalTime>582</TotalTime>
  <Words>577</Words>
  <Application>Microsoft Office PowerPoint</Application>
  <PresentationFormat>Näytössä katseltava diaesitys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Office-teema</vt:lpstr>
      <vt:lpstr>How much your drinking affect close others?  </vt:lpstr>
      <vt:lpstr>Childhood and Families -team  </vt:lpstr>
      <vt:lpstr>Prevalence in Finland </vt:lpstr>
      <vt:lpstr>Every fourth Finn has experienced harms due to parental drinking.</vt:lpstr>
      <vt:lpstr>In Finland, there are  65 000 – 70 000 children whose at least one parent has a serious substance abuse problem.</vt:lpstr>
      <vt:lpstr>How many are getting help &amp; support</vt:lpstr>
      <vt:lpstr>Target is to make affected Family members &amp; Close others visible in the service system and/or get them help &amp; support in their own right.</vt:lpstr>
      <vt:lpstr> 2 Interactive tests under development: for Drinker  &amp;  for Family Member/Close others </vt:lpstr>
      <vt:lpstr>Next step to go online</vt:lpstr>
      <vt:lpstr> Tools are needed to raise the child and family sensitivity in the substance treatment! </vt:lpstr>
      <vt:lpstr>Two main points:</vt:lpstr>
      <vt:lpstr>Thank you!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Lapsisensitiivisyys päihdehuollossa  (EAT loppututkinto)</dc:title>
  <dc:creator>Minna Ilva</dc:creator>
  <cp:lastModifiedBy>Minna Ilva</cp:lastModifiedBy>
  <cp:revision>39</cp:revision>
  <dcterms:created xsi:type="dcterms:W3CDTF">2017-03-20T08:28:36Z</dcterms:created>
  <dcterms:modified xsi:type="dcterms:W3CDTF">2018-10-26T12:02:06Z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0x010100ED3C0AD855471744A4920DBB411B9292</vt:lpwstr>
  </property>
</Properties>
</file>